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67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96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39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240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21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80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18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63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919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86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0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2C5813C-365E-4527-B278-F42B9F81C31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87933A7-3D6D-46CB-B55D-E34F1B83070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7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eekster-in.notion.site/MCT-d6476425eb76446db930afb7f1783573?pvs=4&amp;authuser=0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BD8B1-B386-1213-451E-ADB88F26F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8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C86D-6677-23D8-6A7B-0EDCE831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8: Calculate the total transaction amount performed by each age group in the past year. (Age groups: 0-17, 18-30, 31-60, 60+)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89210-BA4F-844D-D3BE-F003FB8E5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" y="1915886"/>
            <a:ext cx="11941629" cy="43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3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5DCB-66A9-141F-9C25-2EDA340B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9: Find the branch with the highest average account balance.</a:t>
            </a:r>
            <a:br>
              <a:rPr lang="en-US" sz="3600" dirty="0"/>
            </a:b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4F863-966C-E055-7BD2-0272BB44E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4114"/>
            <a:ext cx="12083143" cy="44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7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F358-85FC-EF52-9442-C0002284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1114"/>
            <a:ext cx="10058400" cy="1545772"/>
          </a:xfrm>
        </p:spPr>
        <p:txBody>
          <a:bodyPr>
            <a:noAutofit/>
          </a:bodyPr>
          <a:lstStyle/>
          <a:p>
            <a:r>
              <a:rPr lang="en-US" sz="2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10: Calculate the average balance per customer at the end of each month in last year.</a:t>
            </a:r>
            <a:br>
              <a:rPr lang="en-US" sz="2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</a:br>
            <a:br>
              <a:rPr lang="en-US" sz="2800" b="0" i="0" u="none" strike="noStrike" dirty="0">
                <a:effectLst/>
                <a:latin typeface="Roboto" panose="02000000000000000000" pitchFamily="2" charset="0"/>
                <a:hlinkClick r:id="rId2" tooltip="Link"/>
              </a:rPr>
            </a:b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62351-D08C-A24A-60D9-7644C667E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7029"/>
            <a:ext cx="1219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4958-8B87-0C18-AA8A-08B7ADEE1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1"/>
            <a:ext cx="10058400" cy="30075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BANKING ANALYSIS USING SQL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3810-30A0-8378-8062-BF7E0503B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SAHIL DS-08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337731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4046-F8C6-E827-B81B-D7E4FC20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674914"/>
            <a:ext cx="11636829" cy="2939143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1: Write a query to list all customers who haven't</a:t>
            </a:r>
            <a:br>
              <a:rPr lang="en-US" sz="2000" dirty="0"/>
            </a:br>
            <a:r>
              <a:rPr lang="en-US" sz="20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made any transactions in the last year. How can we make them active again?</a:t>
            </a:r>
            <a:br>
              <a:rPr lang="en-US" sz="1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</a:br>
            <a:br>
              <a:rPr lang="en-US" sz="1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</a:br>
            <a:r>
              <a:rPr lang="en-US" sz="1800" b="0" i="0" dirty="0">
                <a:solidFill>
                  <a:srgbClr val="3C4043"/>
                </a:solidFill>
                <a:effectLst/>
                <a:highlight>
                  <a:srgbClr val="00FFFF"/>
                </a:highlight>
                <a:latin typeface="Roboto" panose="02000000000000000000" pitchFamily="2" charset="0"/>
              </a:rPr>
              <a:t>Ans = 1 .targeted promotions : offer location specific discounts or deals relevant to their area:</a:t>
            </a:r>
            <a:br>
              <a:rPr lang="en-US" sz="1800" b="0" i="0" dirty="0">
                <a:solidFill>
                  <a:srgbClr val="3C4043"/>
                </a:solidFill>
                <a:effectLst/>
                <a:highlight>
                  <a:srgbClr val="00FFFF"/>
                </a:highlight>
                <a:latin typeface="Roboto" panose="02000000000000000000" pitchFamily="2" charset="0"/>
              </a:rPr>
            </a:br>
            <a:r>
              <a:rPr lang="en-US" sz="1800" b="0" i="0" dirty="0">
                <a:solidFill>
                  <a:srgbClr val="3C4043"/>
                </a:solidFill>
                <a:effectLst/>
                <a:highlight>
                  <a:srgbClr val="00FFFF"/>
                </a:highlight>
                <a:latin typeface="Roboto" panose="02000000000000000000" pitchFamily="2" charset="0"/>
              </a:rPr>
              <a:t>          2. local events : if your business has a regional presence , invite them to local events or promotions</a:t>
            </a:r>
            <a:br>
              <a:rPr lang="en-US" sz="1800" b="0" i="0" dirty="0">
                <a:solidFill>
                  <a:srgbClr val="3C4043"/>
                </a:solidFill>
                <a:effectLst/>
                <a:highlight>
                  <a:srgbClr val="00FFFF"/>
                </a:highlight>
                <a:latin typeface="Roboto" panose="02000000000000000000" pitchFamily="2" charset="0"/>
              </a:rPr>
            </a:br>
            <a:br>
              <a:rPr lang="en-US" sz="1800" b="0" i="0" dirty="0">
                <a:solidFill>
                  <a:srgbClr val="3C4043"/>
                </a:solidFill>
                <a:effectLst/>
                <a:highlight>
                  <a:srgbClr val="00FFFF"/>
                </a:highlight>
                <a:latin typeface="Roboto" panose="02000000000000000000" pitchFamily="2" charset="0"/>
              </a:rPr>
            </a:br>
            <a:br>
              <a:rPr lang="en-US" sz="1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</a:br>
            <a:br>
              <a:rPr lang="en-US" sz="1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</a:b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36EAE-EFF7-0DF6-D01B-DCAE3740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828799"/>
            <a:ext cx="11919858" cy="4386943"/>
          </a:xfrm>
        </p:spPr>
      </p:pic>
    </p:spTree>
    <p:extLst>
      <p:ext uri="{BB962C8B-B14F-4D97-AF65-F5344CB8AC3E}">
        <p14:creationId xmlns:p14="http://schemas.microsoft.com/office/powerpoint/2010/main" val="34473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FB9E2-52B0-81C1-9119-EAFC009A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" y="130629"/>
            <a:ext cx="11266713" cy="1606731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2: Summarize the total transaction amount per account per month.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287A5-12C2-D49A-EF68-4CC960267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894114"/>
            <a:ext cx="11941628" cy="43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7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5971-C07A-75F5-1746-20F08443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286603"/>
            <a:ext cx="11702143" cy="1450757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3: Rank branches based on the total amount of deposits made in the last quarter.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8C56E-474A-C13D-A00D-D4CDFA36A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17914"/>
            <a:ext cx="12017828" cy="445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828C-BA16-85C2-6D92-AA7E4C26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970313"/>
          </a:xfrm>
        </p:spPr>
        <p:txBody>
          <a:bodyPr>
            <a:noAutofit/>
          </a:bodyPr>
          <a:lstStyle/>
          <a:p>
            <a:r>
              <a:rPr lang="en-US" sz="40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4: Find the name of the customer who has deposited the highest amount.</a:t>
            </a:r>
            <a:br>
              <a:rPr lang="en-US" sz="4000" dirty="0"/>
            </a:b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85C39-6931-3E11-9F33-AFEC60A14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1817914"/>
            <a:ext cx="11582399" cy="44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0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9517-18CE-39D2-7C05-88934EB8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6201"/>
            <a:ext cx="10058400" cy="1661160"/>
          </a:xfrm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5: Identify any accounts that have made more than two transactions in a single day, which could indicate fraudulent activity.  How</a:t>
            </a:r>
            <a:br>
              <a:rPr lang="en-US" sz="2000" dirty="0"/>
            </a:br>
            <a:r>
              <a:rPr lang="en-US" sz="20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can you verify any fraudulent transaction?</a:t>
            </a:r>
            <a:br>
              <a:rPr lang="en-US" sz="16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</a:br>
            <a:br>
              <a:rPr lang="en-US" sz="16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</a:br>
            <a:r>
              <a:rPr lang="en-US" sz="1600" b="0" i="0" dirty="0">
                <a:solidFill>
                  <a:srgbClr val="3C4043"/>
                </a:solidFill>
                <a:effectLst/>
                <a:highlight>
                  <a:srgbClr val="00FFFF"/>
                </a:highlight>
                <a:latin typeface="Roboto" panose="02000000000000000000" pitchFamily="2" charset="0"/>
              </a:rPr>
              <a:t>1.</a:t>
            </a:r>
            <a:r>
              <a:rPr lang="en-IN" sz="1600" b="1" dirty="0">
                <a:highlight>
                  <a:srgbClr val="00FFFF"/>
                </a:highlight>
              </a:rPr>
              <a:t> Transaction Monitoring</a:t>
            </a:r>
            <a:r>
              <a:rPr lang="en-IN" sz="1600" dirty="0">
                <a:highlight>
                  <a:srgbClr val="00FFFF"/>
                </a:highlight>
              </a:rPr>
              <a:t>:</a:t>
            </a:r>
            <a:br>
              <a:rPr lang="en-IN" sz="1600" dirty="0">
                <a:highlight>
                  <a:srgbClr val="00FFFF"/>
                </a:highlight>
              </a:rPr>
            </a:br>
            <a:r>
              <a:rPr lang="en-IN" sz="1600" dirty="0">
                <a:highlight>
                  <a:srgbClr val="00FFFF"/>
                </a:highlight>
              </a:rPr>
              <a:t>2. </a:t>
            </a:r>
            <a:r>
              <a:rPr lang="en-IN" sz="1600" b="1" dirty="0">
                <a:highlight>
                  <a:srgbClr val="00FFFF"/>
                </a:highlight>
              </a:rPr>
              <a:t>Velocity Checks</a:t>
            </a:r>
            <a:r>
              <a:rPr lang="en-IN" sz="1600" dirty="0">
                <a:highlight>
                  <a:srgbClr val="00FFFF"/>
                </a:highlight>
              </a:rPr>
              <a:t>: </a:t>
            </a:r>
            <a:br>
              <a:rPr lang="en-IN" sz="1600" dirty="0">
                <a:highlight>
                  <a:srgbClr val="00FFFF"/>
                </a:highlight>
              </a:rPr>
            </a:br>
            <a:r>
              <a:rPr lang="en-IN" sz="1600" dirty="0">
                <a:highlight>
                  <a:srgbClr val="00FFFF"/>
                </a:highlight>
              </a:rPr>
              <a:t>3. </a:t>
            </a:r>
            <a:r>
              <a:rPr lang="en-IN" sz="1600" b="1" dirty="0">
                <a:highlight>
                  <a:srgbClr val="00FFFF"/>
                </a:highlight>
              </a:rPr>
              <a:t>Email and Device Validation</a:t>
            </a:r>
            <a:r>
              <a:rPr lang="en-IN" sz="1600" dirty="0">
                <a:highlight>
                  <a:srgbClr val="00FFFF"/>
                </a:highlight>
              </a:rPr>
              <a:t>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A39B6-EFFF-F682-3721-ED14EB4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1937657"/>
            <a:ext cx="11647715" cy="42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4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AF13-229F-CB5C-1F41-7D832CD6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6: Calculate the average number of transactions per customer per account per month over the last year.</a:t>
            </a:r>
            <a:br>
              <a:rPr lang="en-US" sz="3200" dirty="0"/>
            </a:b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BEDE6-7735-CC4E-EFF5-594A134F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8033" y="3135086"/>
            <a:ext cx="313355" cy="7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885EDA-26B2-8998-9D86-AF44A181D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344271" y="4278086"/>
            <a:ext cx="216227" cy="127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C73B2-5D4B-0EB1-414D-0D85EC178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7914"/>
            <a:ext cx="12192000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3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A826-ACCF-6ACD-74BE-AA4037DF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7: Write a query to find the daily transaction volume (total amount of all transactions) for the past month.</a:t>
            </a:r>
            <a:br>
              <a:rPr lang="en-US" sz="3200" dirty="0"/>
            </a:b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314CD-CA97-21D8-2786-3E2A623A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570"/>
            <a:ext cx="12169035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5446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</TotalTime>
  <Words>284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Roboto</vt:lpstr>
      <vt:lpstr>Retrospect</vt:lpstr>
      <vt:lpstr>PowerPoint Presentation</vt:lpstr>
      <vt:lpstr>BANKING ANALYSIS USING SQL</vt:lpstr>
      <vt:lpstr>1: Write a query to list all customers who haven't made any transactions in the last year. How can we make them active again?  Ans = 1 .targeted promotions : offer location specific discounts or deals relevant to their area:           2. local events : if your business has a regional presence , invite them to local events or promotions    </vt:lpstr>
      <vt:lpstr>2: Summarize the total transaction amount per account per month.</vt:lpstr>
      <vt:lpstr>3: Rank branches based on the total amount of deposits made in the last quarter.</vt:lpstr>
      <vt:lpstr>4: Find the name of the customer who has deposited the highest amount. </vt:lpstr>
      <vt:lpstr>5: Identify any accounts that have made more than two transactions in a single day, which could indicate fraudulent activity.  How can you verify any fraudulent transaction?  1. Transaction Monitoring: 2. Velocity Checks:  3. Email and Device Validation: </vt:lpstr>
      <vt:lpstr>6: Calculate the average number of transactions per customer per account per month over the last year. </vt:lpstr>
      <vt:lpstr>7: Write a query to find the daily transaction volume (total amount of all transactions) for the past month. </vt:lpstr>
      <vt:lpstr>8: Calculate the total transaction amount performed by each age group in the past year. (Age groups: 0-17, 18-30, 31-60, 60+)</vt:lpstr>
      <vt:lpstr>9: Find the branch with the highest average account balance. </vt:lpstr>
      <vt:lpstr>10: Calculate the average balance per customer at the end of each month in last year.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sahil kumar</dc:creator>
  <cp:lastModifiedBy>Sahil Kumar</cp:lastModifiedBy>
  <cp:revision>1</cp:revision>
  <dcterms:created xsi:type="dcterms:W3CDTF">2025-01-15T11:05:44Z</dcterms:created>
  <dcterms:modified xsi:type="dcterms:W3CDTF">2025-01-15T11:56:28Z</dcterms:modified>
</cp:coreProperties>
</file>